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</p:sldIdLst>
  <p:sldSz cx="18288000" cy="10287000"/>
  <p:notesSz cx="6858000" cy="9144000"/>
  <p:embeddedFontLst>
    <p:embeddedFont>
      <p:font typeface="Playfair Display" charset="1" panose="00000500000000000000"/>
      <p:regular r:id="rId6"/>
    </p:embeddedFont>
    <p:embeddedFont>
      <p:font typeface="Playfair Display Bold" charset="1" panose="00000800000000000000"/>
      <p:regular r:id="rId7"/>
    </p:embeddedFont>
    <p:embeddedFont>
      <p:font typeface="Playfair Display Italics" charset="1" panose="00000500000000000000"/>
      <p:regular r:id="rId8"/>
    </p:embeddedFont>
    <p:embeddedFont>
      <p:font typeface="Playfair Display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47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062250" y="6095389"/>
            <a:ext cx="3315675" cy="0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090743" y="7406914"/>
            <a:ext cx="3315675" cy="0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9483801" y="-1510804"/>
            <a:ext cx="6429" cy="12248296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845589" y="1616565"/>
            <a:ext cx="10137226" cy="6963262"/>
          </a:xfrm>
          <a:custGeom>
            <a:avLst/>
            <a:gdLst/>
            <a:ahLst/>
            <a:cxnLst/>
            <a:rect r="r" b="b" t="t" l="l"/>
            <a:pathLst>
              <a:path h="6963262" w="10137226">
                <a:moveTo>
                  <a:pt x="0" y="0"/>
                </a:moveTo>
                <a:lnTo>
                  <a:pt x="10137226" y="0"/>
                </a:lnTo>
                <a:lnTo>
                  <a:pt x="10137226" y="6963263"/>
                </a:lnTo>
                <a:lnTo>
                  <a:pt x="0" y="6963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31" t="0" r="-2467" b="-344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85493" y="6472365"/>
            <a:ext cx="8833475" cy="662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9"/>
              </a:lnSpc>
            </a:pPr>
            <a:r>
              <a:rPr lang="en-US" sz="5089" spc="25">
                <a:solidFill>
                  <a:srgbClr val="2B2C30"/>
                </a:solidFill>
                <a:latin typeface="Playfair Display"/>
              </a:rPr>
              <a:t>TOURISM &amp; TURKISH LIRA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94993" y="5095875"/>
            <a:ext cx="8082044" cy="80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  <a:spcBef>
                <a:spcPct val="0"/>
              </a:spcBef>
            </a:pPr>
            <a:r>
              <a:rPr lang="en-US" sz="2337" spc="530">
                <a:solidFill>
                  <a:srgbClr val="2B2C30"/>
                </a:solidFill>
                <a:latin typeface="Public Sans Bold"/>
              </a:rPr>
              <a:t>DATA SCIENCE FOR SOCIAL GOOD IN TÜRKIYE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09368" y="1218728"/>
            <a:ext cx="7021439" cy="39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  <a:spcBef>
                <a:spcPct val="0"/>
              </a:spcBef>
            </a:pPr>
            <a:r>
              <a:rPr lang="en-US" sz="2337" spc="530">
                <a:solidFill>
                  <a:srgbClr val="2B2C30"/>
                </a:solidFill>
                <a:latin typeface="Public Sans Bold"/>
              </a:rPr>
              <a:t>LET'S TALK 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4993" y="1438920"/>
            <a:ext cx="7764307" cy="317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98"/>
              </a:lnSpc>
            </a:pPr>
            <a:r>
              <a:rPr lang="en-US" sz="10682">
                <a:solidFill>
                  <a:srgbClr val="2B2C30"/>
                </a:solidFill>
                <a:latin typeface="Playfair Display Bold"/>
              </a:rPr>
              <a:t>NOLCAKTI</a:t>
            </a:r>
          </a:p>
          <a:p>
            <a:pPr algn="ctr">
              <a:lnSpc>
                <a:spcPts val="12498"/>
              </a:lnSpc>
            </a:pPr>
            <a:r>
              <a:rPr lang="en-US" sz="10682">
                <a:solidFill>
                  <a:srgbClr val="2B2C30"/>
                </a:solidFill>
                <a:latin typeface="Playfair Display Bold"/>
              </a:rPr>
              <a:t>Kİ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7861" y="7566553"/>
            <a:ext cx="7021439" cy="217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8"/>
              </a:lnSpc>
            </a:pPr>
            <a:r>
              <a:rPr lang="en-US" sz="2699" spc="13">
                <a:solidFill>
                  <a:srgbClr val="2B2C30"/>
                </a:solidFill>
                <a:latin typeface="Playfair Display"/>
              </a:rPr>
              <a:t>HALIL IBRAHIM UMUT ÇOLAK</a:t>
            </a:r>
          </a:p>
          <a:p>
            <a:pPr algn="ctr">
              <a:lnSpc>
                <a:spcPts val="2888"/>
              </a:lnSpc>
            </a:pPr>
            <a:r>
              <a:rPr lang="en-US" sz="2699" spc="13">
                <a:solidFill>
                  <a:srgbClr val="2B2C30"/>
                </a:solidFill>
                <a:latin typeface="Playfair Display"/>
              </a:rPr>
              <a:t>ÜMIT ERKUT ÇOLAK</a:t>
            </a:r>
          </a:p>
          <a:p>
            <a:pPr algn="ctr">
              <a:lnSpc>
                <a:spcPts val="2888"/>
              </a:lnSpc>
            </a:pPr>
            <a:r>
              <a:rPr lang="en-US" sz="2699" spc="13">
                <a:solidFill>
                  <a:srgbClr val="2B2C30"/>
                </a:solidFill>
                <a:latin typeface="Playfair Display"/>
              </a:rPr>
              <a:t>KERIM DEMIR</a:t>
            </a:r>
          </a:p>
          <a:p>
            <a:pPr algn="ctr">
              <a:lnSpc>
                <a:spcPts val="2888"/>
              </a:lnSpc>
            </a:pPr>
            <a:r>
              <a:rPr lang="en-US" sz="2699" spc="13">
                <a:solidFill>
                  <a:srgbClr val="2B2C30"/>
                </a:solidFill>
                <a:latin typeface="Playfair Display"/>
              </a:rPr>
              <a:t>ELIF EZGI TUNCAL</a:t>
            </a:r>
          </a:p>
          <a:p>
            <a:pPr algn="ctr">
              <a:lnSpc>
                <a:spcPts val="2888"/>
              </a:lnSpc>
            </a:pPr>
            <a:r>
              <a:rPr lang="en-US" sz="2699" spc="13">
                <a:solidFill>
                  <a:srgbClr val="2B2C30"/>
                </a:solidFill>
                <a:latin typeface="Playfair Display"/>
              </a:rPr>
              <a:t>DEFNE ORHAN</a:t>
            </a:r>
          </a:p>
          <a:p>
            <a:pPr algn="ctr">
              <a:lnSpc>
                <a:spcPts val="2888"/>
              </a:lnSpc>
            </a:pPr>
            <a:r>
              <a:rPr lang="en-US" sz="2699" spc="13">
                <a:solidFill>
                  <a:srgbClr val="2B2C30"/>
                </a:solidFill>
                <a:latin typeface="Playfair Display"/>
              </a:rPr>
              <a:t>CEVDET ÖZEN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647" y="1241980"/>
            <a:ext cx="14259880" cy="8920019"/>
          </a:xfrm>
          <a:custGeom>
            <a:avLst/>
            <a:gdLst/>
            <a:ahLst/>
            <a:cxnLst/>
            <a:rect r="r" b="b" t="t" l="l"/>
            <a:pathLst>
              <a:path h="8920019" w="14259880">
                <a:moveTo>
                  <a:pt x="0" y="0"/>
                </a:moveTo>
                <a:lnTo>
                  <a:pt x="14259880" y="0"/>
                </a:lnTo>
                <a:lnTo>
                  <a:pt x="14259880" y="8920020"/>
                </a:lnTo>
                <a:lnTo>
                  <a:pt x="0" y="892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16" r="0" b="-84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7120" y="264375"/>
            <a:ext cx="16786934" cy="116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9439" spc="47">
                <a:solidFill>
                  <a:srgbClr val="2B2C30"/>
                </a:solidFill>
                <a:latin typeface="Playfair Display Bold"/>
              </a:rPr>
              <a:t>VISUALISATION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36361" y="3652486"/>
            <a:ext cx="1481818" cy="1481818"/>
          </a:xfrm>
          <a:custGeom>
            <a:avLst/>
            <a:gdLst/>
            <a:ahLst/>
            <a:cxnLst/>
            <a:rect r="r" b="b" t="t" l="l"/>
            <a:pathLst>
              <a:path h="1481818" w="1481818">
                <a:moveTo>
                  <a:pt x="0" y="0"/>
                </a:moveTo>
                <a:lnTo>
                  <a:pt x="1481818" y="0"/>
                </a:lnTo>
                <a:lnTo>
                  <a:pt x="1481818" y="1481818"/>
                </a:lnTo>
                <a:lnTo>
                  <a:pt x="0" y="1481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36361" y="1488270"/>
            <a:ext cx="1481818" cy="1481818"/>
          </a:xfrm>
          <a:custGeom>
            <a:avLst/>
            <a:gdLst/>
            <a:ahLst/>
            <a:cxnLst/>
            <a:rect r="r" b="b" t="t" l="l"/>
            <a:pathLst>
              <a:path h="1481818" w="1481818">
                <a:moveTo>
                  <a:pt x="0" y="0"/>
                </a:moveTo>
                <a:lnTo>
                  <a:pt x="1481818" y="0"/>
                </a:lnTo>
                <a:lnTo>
                  <a:pt x="1481818" y="1481818"/>
                </a:lnTo>
                <a:lnTo>
                  <a:pt x="0" y="1481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62405" y="1365805"/>
            <a:ext cx="1604282" cy="1604282"/>
          </a:xfrm>
          <a:custGeom>
            <a:avLst/>
            <a:gdLst/>
            <a:ahLst/>
            <a:cxnLst/>
            <a:rect r="r" b="b" t="t" l="l"/>
            <a:pathLst>
              <a:path h="1604282" w="1604282">
                <a:moveTo>
                  <a:pt x="0" y="0"/>
                </a:moveTo>
                <a:lnTo>
                  <a:pt x="1604282" y="0"/>
                </a:lnTo>
                <a:lnTo>
                  <a:pt x="1604282" y="1604283"/>
                </a:lnTo>
                <a:lnTo>
                  <a:pt x="0" y="16042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80587" y="8355795"/>
            <a:ext cx="1481818" cy="1481818"/>
          </a:xfrm>
          <a:custGeom>
            <a:avLst/>
            <a:gdLst/>
            <a:ahLst/>
            <a:cxnLst/>
            <a:rect r="r" b="b" t="t" l="l"/>
            <a:pathLst>
              <a:path h="1481818" w="1481818">
                <a:moveTo>
                  <a:pt x="0" y="0"/>
                </a:moveTo>
                <a:lnTo>
                  <a:pt x="1481818" y="0"/>
                </a:lnTo>
                <a:lnTo>
                  <a:pt x="1481818" y="1481818"/>
                </a:lnTo>
                <a:lnTo>
                  <a:pt x="0" y="1481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28505" y="1488270"/>
            <a:ext cx="1481818" cy="1481818"/>
          </a:xfrm>
          <a:custGeom>
            <a:avLst/>
            <a:gdLst/>
            <a:ahLst/>
            <a:cxnLst/>
            <a:rect r="r" b="b" t="t" l="l"/>
            <a:pathLst>
              <a:path h="1481818" w="1481818">
                <a:moveTo>
                  <a:pt x="0" y="0"/>
                </a:moveTo>
                <a:lnTo>
                  <a:pt x="1481818" y="0"/>
                </a:lnTo>
                <a:lnTo>
                  <a:pt x="1481818" y="1481818"/>
                </a:lnTo>
                <a:lnTo>
                  <a:pt x="0" y="1481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9572" y="0"/>
            <a:ext cx="15110191" cy="9005063"/>
          </a:xfrm>
          <a:custGeom>
            <a:avLst/>
            <a:gdLst/>
            <a:ahLst/>
            <a:cxnLst/>
            <a:rect r="r" b="b" t="t" l="l"/>
            <a:pathLst>
              <a:path h="9005063" w="15110191">
                <a:moveTo>
                  <a:pt x="0" y="0"/>
                </a:moveTo>
                <a:lnTo>
                  <a:pt x="15110191" y="0"/>
                </a:lnTo>
                <a:lnTo>
                  <a:pt x="15110191" y="9005063"/>
                </a:lnTo>
                <a:lnTo>
                  <a:pt x="0" y="9005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19487" y="9592116"/>
            <a:ext cx="4695331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Connected scatter plot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029" y="111007"/>
            <a:ext cx="15028284" cy="10064985"/>
          </a:xfrm>
          <a:custGeom>
            <a:avLst/>
            <a:gdLst/>
            <a:ahLst/>
            <a:cxnLst/>
            <a:rect r="r" b="b" t="t" l="l"/>
            <a:pathLst>
              <a:path h="10064985" w="15028284">
                <a:moveTo>
                  <a:pt x="0" y="0"/>
                </a:moveTo>
                <a:lnTo>
                  <a:pt x="15028284" y="0"/>
                </a:lnTo>
                <a:lnTo>
                  <a:pt x="15028284" y="10064986"/>
                </a:lnTo>
                <a:lnTo>
                  <a:pt x="0" y="1006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9" t="0" r="-39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20278" y="9172575"/>
            <a:ext cx="4695331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Grouped bar chart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306" y="79450"/>
            <a:ext cx="15243432" cy="10128100"/>
          </a:xfrm>
          <a:custGeom>
            <a:avLst/>
            <a:gdLst/>
            <a:ahLst/>
            <a:cxnLst/>
            <a:rect r="r" b="b" t="t" l="l"/>
            <a:pathLst>
              <a:path h="10128100" w="15243432">
                <a:moveTo>
                  <a:pt x="0" y="0"/>
                </a:moveTo>
                <a:lnTo>
                  <a:pt x="15243433" y="0"/>
                </a:lnTo>
                <a:lnTo>
                  <a:pt x="15243433" y="10128100"/>
                </a:lnTo>
                <a:lnTo>
                  <a:pt x="0" y="1012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20278" y="9172575"/>
            <a:ext cx="4695331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Grouped bar chart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818" y="569642"/>
            <a:ext cx="17474364" cy="7367018"/>
          </a:xfrm>
          <a:custGeom>
            <a:avLst/>
            <a:gdLst/>
            <a:ahLst/>
            <a:cxnLst/>
            <a:rect r="r" b="b" t="t" l="l"/>
            <a:pathLst>
              <a:path h="7367018" w="17474364">
                <a:moveTo>
                  <a:pt x="0" y="0"/>
                </a:moveTo>
                <a:lnTo>
                  <a:pt x="17474364" y="0"/>
                </a:lnTo>
                <a:lnTo>
                  <a:pt x="17474364" y="7367018"/>
                </a:lnTo>
                <a:lnTo>
                  <a:pt x="0" y="736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24610" y="9172575"/>
            <a:ext cx="4695331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Grouped bar chart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1505" y="753201"/>
            <a:ext cx="11119681" cy="8295635"/>
          </a:xfrm>
          <a:custGeom>
            <a:avLst/>
            <a:gdLst/>
            <a:ahLst/>
            <a:cxnLst/>
            <a:rect r="r" b="b" t="t" l="l"/>
            <a:pathLst>
              <a:path h="8295635" w="11119681">
                <a:moveTo>
                  <a:pt x="0" y="0"/>
                </a:moveTo>
                <a:lnTo>
                  <a:pt x="11119680" y="0"/>
                </a:lnTo>
                <a:lnTo>
                  <a:pt x="11119680" y="8295634"/>
                </a:lnTo>
                <a:lnTo>
                  <a:pt x="0" y="8295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15854" y="9172575"/>
            <a:ext cx="4695331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Line chart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20084" y="2833141"/>
            <a:ext cx="6067916" cy="405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Exchange Rates and Affordability</a:t>
            </a:r>
          </a:p>
          <a:p>
            <a:pPr>
              <a:lnSpc>
                <a:spcPts val="4620"/>
              </a:lnSpc>
            </a:pP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Political Stability and Security(2016)</a:t>
            </a:r>
          </a:p>
          <a:p>
            <a:pPr>
              <a:lnSpc>
                <a:spcPts val="4620"/>
              </a:lnSpc>
            </a:pP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COVID-19 Pandemic (2020)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969" y="897417"/>
            <a:ext cx="11540635" cy="8492166"/>
          </a:xfrm>
          <a:custGeom>
            <a:avLst/>
            <a:gdLst/>
            <a:ahLst/>
            <a:cxnLst/>
            <a:rect r="r" b="b" t="t" l="l"/>
            <a:pathLst>
              <a:path h="8492166" w="11540635">
                <a:moveTo>
                  <a:pt x="0" y="0"/>
                </a:moveTo>
                <a:lnTo>
                  <a:pt x="11540635" y="0"/>
                </a:lnTo>
                <a:lnTo>
                  <a:pt x="11540635" y="8492166"/>
                </a:lnTo>
                <a:lnTo>
                  <a:pt x="0" y="849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63969" y="2142850"/>
            <a:ext cx="4695331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Pie chart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916" y="536990"/>
            <a:ext cx="12116201" cy="8950839"/>
          </a:xfrm>
          <a:custGeom>
            <a:avLst/>
            <a:gdLst/>
            <a:ahLst/>
            <a:cxnLst/>
            <a:rect r="r" b="b" t="t" l="l"/>
            <a:pathLst>
              <a:path h="8950839" w="12116201">
                <a:moveTo>
                  <a:pt x="0" y="0"/>
                </a:moveTo>
                <a:lnTo>
                  <a:pt x="12116200" y="0"/>
                </a:lnTo>
                <a:lnTo>
                  <a:pt x="12116200" y="8950839"/>
                </a:lnTo>
                <a:lnTo>
                  <a:pt x="0" y="8950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0" r="0" b="-12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36045" y="9567204"/>
            <a:ext cx="4695331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Column histogram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84241" y="703897"/>
            <a:ext cx="560375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98929" y="2542492"/>
            <a:ext cx="6174384" cy="580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Economical Growth</a:t>
            </a:r>
          </a:p>
          <a:p>
            <a:pPr>
              <a:lnSpc>
                <a:spcPts val="4620"/>
              </a:lnSpc>
            </a:pPr>
          </a:p>
          <a:p>
            <a:pPr marL="712470" indent="-356235" lvl="1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Security and Visa restrictions</a:t>
            </a:r>
            <a:r>
              <a:rPr lang="en-US" sz="3300">
                <a:solidFill>
                  <a:srgbClr val="2B2C30"/>
                </a:solidFill>
                <a:latin typeface="Public Sans"/>
              </a:rPr>
              <a:t>: (2015-2016)</a:t>
            </a:r>
          </a:p>
          <a:p>
            <a:pPr>
              <a:lnSpc>
                <a:spcPts val="4620"/>
              </a:lnSpc>
              <a:spcBef>
                <a:spcPct val="0"/>
              </a:spcBef>
            </a:pPr>
          </a:p>
          <a:p>
            <a:pPr marL="712470" indent="-356235" lvl="1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The COVID-19 pandemic:</a:t>
            </a:r>
          </a:p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 (2020)</a:t>
            </a:r>
          </a:p>
          <a:p>
            <a:pPr>
              <a:lnSpc>
                <a:spcPts val="4620"/>
              </a:lnSpc>
              <a:spcBef>
                <a:spcPct val="0"/>
              </a:spcBef>
            </a:pPr>
          </a:p>
          <a:p>
            <a:pPr marL="712470" indent="-356235" lvl="1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Exchange Rate</a:t>
            </a:r>
          </a:p>
          <a:p>
            <a:pPr>
              <a:lnSpc>
                <a:spcPts val="46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916" y="775769"/>
            <a:ext cx="11788073" cy="8735461"/>
          </a:xfrm>
          <a:custGeom>
            <a:avLst/>
            <a:gdLst/>
            <a:ahLst/>
            <a:cxnLst/>
            <a:rect r="r" b="b" t="t" l="l"/>
            <a:pathLst>
              <a:path h="8735461" w="11788073">
                <a:moveTo>
                  <a:pt x="0" y="0"/>
                </a:moveTo>
                <a:lnTo>
                  <a:pt x="11788072" y="0"/>
                </a:lnTo>
                <a:lnTo>
                  <a:pt x="11788072" y="8735462"/>
                </a:lnTo>
                <a:lnTo>
                  <a:pt x="0" y="873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89498" y="9590478"/>
            <a:ext cx="4695331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Column histogram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88586" y="1570583"/>
            <a:ext cx="5999414" cy="257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92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As it is easily accessible with shorter travel distances Turkey is favorite place for Russian turists.</a:t>
            </a:r>
          </a:p>
          <a:p>
            <a:pPr>
              <a:lnSpc>
                <a:spcPts val="409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025988" y="4756377"/>
            <a:ext cx="5728535" cy="405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Political Relations: (2015-2016)</a:t>
            </a:r>
          </a:p>
          <a:p>
            <a:pPr>
              <a:lnSpc>
                <a:spcPts val="4620"/>
              </a:lnSpc>
            </a:pP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The COVID-19 pandemic: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  (2020)</a:t>
            </a:r>
          </a:p>
          <a:p>
            <a:pPr>
              <a:lnSpc>
                <a:spcPts val="4620"/>
              </a:lnSpc>
            </a:pP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Exchange Rate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50" y="682932"/>
            <a:ext cx="12038632" cy="8921136"/>
          </a:xfrm>
          <a:custGeom>
            <a:avLst/>
            <a:gdLst/>
            <a:ahLst/>
            <a:cxnLst/>
            <a:rect r="r" b="b" t="t" l="l"/>
            <a:pathLst>
              <a:path h="8921136" w="12038632">
                <a:moveTo>
                  <a:pt x="0" y="0"/>
                </a:moveTo>
                <a:lnTo>
                  <a:pt x="12038632" y="0"/>
                </a:lnTo>
                <a:lnTo>
                  <a:pt x="12038632" y="8921136"/>
                </a:lnTo>
                <a:lnTo>
                  <a:pt x="0" y="892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97752" y="9784079"/>
            <a:ext cx="4695331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Column histogram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80038" y="703897"/>
            <a:ext cx="5449249" cy="870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British tourist numbers to Turkey showed a general upward trend from 2006 to 2019, indicating a growing interest in the destination among British travelers.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 </a:t>
            </a: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Economic Factors</a:t>
            </a:r>
          </a:p>
          <a:p>
            <a:pPr>
              <a:lnSpc>
                <a:spcPts val="4620"/>
              </a:lnSpc>
            </a:pPr>
          </a:p>
          <a:p>
            <a:pPr marL="712470" indent="-356235" lvl="1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Seasonal Pattern:(2020-Present)</a:t>
            </a:r>
          </a:p>
          <a:p>
            <a:pPr>
              <a:lnSpc>
                <a:spcPts val="4620"/>
              </a:lnSpc>
            </a:pPr>
          </a:p>
          <a:p>
            <a:pPr marL="712470" indent="-356235" lvl="1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Covid-19 Pandemic:(2020)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5502" y="1104900"/>
            <a:ext cx="14716997" cy="10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3"/>
              </a:lnSpc>
            </a:pPr>
            <a:r>
              <a:rPr lang="en-US" sz="8300" spc="41">
                <a:solidFill>
                  <a:srgbClr val="2B2C30"/>
                </a:solidFill>
                <a:latin typeface="Playfair Display Bold"/>
              </a:rPr>
              <a:t> SOCIAL GOOD IN TÜRKIYE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750130" y="2462328"/>
            <a:ext cx="6787740" cy="16572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03256" y="3573236"/>
            <a:ext cx="15624968" cy="580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"</a:t>
            </a:r>
            <a:r>
              <a:rPr lang="en-US" sz="3300">
                <a:solidFill>
                  <a:srgbClr val="2B2C30"/>
                </a:solidFill>
                <a:latin typeface="Public Sans Bold Italics"/>
              </a:rPr>
              <a:t>Social good</a:t>
            </a:r>
            <a:r>
              <a:rPr lang="en-US" sz="3300">
                <a:solidFill>
                  <a:srgbClr val="2B2C30"/>
                </a:solidFill>
                <a:latin typeface="Public Sans"/>
              </a:rPr>
              <a:t>" refers to actions or outcomes that bring about positive impact and benefit society as a whole.</a:t>
            </a:r>
          </a:p>
          <a:p>
            <a:pPr algn="ctr">
              <a:lnSpc>
                <a:spcPts val="4620"/>
              </a:lnSpc>
            </a:p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Education Improvement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Healthcare Access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Environmental Sustainability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Social Services Optimization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 Bold"/>
              </a:rPr>
              <a:t>Economy</a:t>
            </a:r>
          </a:p>
          <a:p>
            <a:pPr algn="ctr">
              <a:lnSpc>
                <a:spcPts val="4620"/>
              </a:lnSpc>
            </a:pPr>
          </a:p>
          <a:p>
            <a:pPr algn="ctr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43948" y="181771"/>
            <a:ext cx="10502478" cy="84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31"/>
              </a:lnSpc>
            </a:pPr>
            <a:r>
              <a:rPr lang="en-US" sz="5937" spc="29">
                <a:solidFill>
                  <a:srgbClr val="2B2C30"/>
                </a:solidFill>
                <a:latin typeface="Playfair Display Bold"/>
              </a:rPr>
              <a:t>HYPOTHESIS TESTING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59034" y="1393102"/>
            <a:ext cx="16200266" cy="818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 spc="14">
                <a:solidFill>
                  <a:srgbClr val="2B2C30"/>
                </a:solidFill>
                <a:latin typeface="Public Sans"/>
              </a:rPr>
              <a:t>We got the data as in our code.</a:t>
            </a:r>
          </a:p>
          <a:p>
            <a:pPr>
              <a:lnSpc>
                <a:spcPts val="3780"/>
              </a:lnSpc>
            </a:pP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 spc="14">
                <a:solidFill>
                  <a:srgbClr val="2B2C30"/>
                </a:solidFill>
                <a:latin typeface="Public Sans"/>
              </a:rPr>
              <a:t>After that we extract the rows where the data is above average to determine </a:t>
            </a:r>
            <a:r>
              <a:rPr lang="en-US" sz="2900" spc="14">
                <a:solidFill>
                  <a:srgbClr val="2B2C30"/>
                </a:solidFill>
                <a:latin typeface="Public Sans Bold"/>
              </a:rPr>
              <a:t>if there is a correlation between TL and tourism in Turkey</a:t>
            </a:r>
            <a:r>
              <a:rPr lang="en-US" sz="2900" spc="14">
                <a:solidFill>
                  <a:srgbClr val="2B2C30"/>
                </a:solidFill>
                <a:latin typeface="Public Sans"/>
              </a:rPr>
              <a:t>.</a:t>
            </a:r>
          </a:p>
          <a:p>
            <a:pPr>
              <a:lnSpc>
                <a:spcPts val="4060"/>
              </a:lnSpc>
            </a:pP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 spc="14">
                <a:solidFill>
                  <a:srgbClr val="2B2C30"/>
                </a:solidFill>
                <a:latin typeface="Public Sans"/>
              </a:rPr>
              <a:t>After that we apply </a:t>
            </a:r>
            <a:r>
              <a:rPr lang="en-US" sz="2900" spc="14">
                <a:solidFill>
                  <a:srgbClr val="2B2C30"/>
                </a:solidFill>
                <a:latin typeface="Public Sans Bold"/>
              </a:rPr>
              <a:t>randomized test </a:t>
            </a:r>
            <a:r>
              <a:rPr lang="en-US" sz="2900" spc="14">
                <a:solidFill>
                  <a:srgbClr val="2B2C30"/>
                </a:solidFill>
                <a:latin typeface="Public Sans"/>
              </a:rPr>
              <a:t>where we pick a random year from 3 of the arrays that contain above average data. </a:t>
            </a:r>
          </a:p>
          <a:p>
            <a:pPr>
              <a:lnSpc>
                <a:spcPts val="4060"/>
              </a:lnSpc>
            </a:pP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 spc="14">
                <a:solidFill>
                  <a:srgbClr val="2B2C30"/>
                </a:solidFill>
                <a:latin typeface="Public Sans"/>
              </a:rPr>
              <a:t>Then </a:t>
            </a:r>
            <a:r>
              <a:rPr lang="en-US" sz="2900" spc="14">
                <a:solidFill>
                  <a:srgbClr val="2B2C30"/>
                </a:solidFill>
                <a:latin typeface="Public Sans Bold"/>
              </a:rPr>
              <a:t>we check if in that year we have above average visitors, spendings and TL below the endex taken from "</a:t>
            </a:r>
            <a:r>
              <a:rPr lang="en-US" sz="2900" spc="14">
                <a:solidFill>
                  <a:srgbClr val="2B2C30"/>
                </a:solidFill>
                <a:latin typeface="Public Sans Bold Italics"/>
              </a:rPr>
              <a:t>Tüfe bazlı reel efektif döviz kuru</a:t>
            </a:r>
            <a:r>
              <a:rPr lang="en-US" sz="2900" spc="14">
                <a:solidFill>
                  <a:srgbClr val="2B2C30"/>
                </a:solidFill>
                <a:latin typeface="Public Sans Bold"/>
              </a:rPr>
              <a:t>".</a:t>
            </a:r>
            <a:r>
              <a:rPr lang="en-US" sz="2900" spc="14">
                <a:solidFill>
                  <a:srgbClr val="2B2C30"/>
                </a:solidFill>
                <a:latin typeface="Public Sans"/>
              </a:rPr>
              <a:t> </a:t>
            </a:r>
          </a:p>
          <a:p>
            <a:pPr>
              <a:lnSpc>
                <a:spcPts val="4060"/>
              </a:lnSpc>
            </a:pP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 spc="14">
                <a:solidFill>
                  <a:srgbClr val="2B2C30"/>
                </a:solidFill>
                <a:latin typeface="Public Sans"/>
              </a:rPr>
              <a:t>If all 3 checks out true then we put a 1 in the test_array indicating that there is a correlation, otherwise we put a 0 indicating not. </a:t>
            </a:r>
          </a:p>
          <a:p>
            <a:pPr>
              <a:lnSpc>
                <a:spcPts val="4060"/>
              </a:lnSpc>
            </a:pPr>
          </a:p>
          <a:p>
            <a:pPr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 spc="14">
                <a:solidFill>
                  <a:srgbClr val="2B2C30"/>
                </a:solidFill>
                <a:latin typeface="Public Sans"/>
              </a:rPr>
              <a:t>After that we </a:t>
            </a:r>
            <a:r>
              <a:rPr lang="en-US" sz="2900" spc="14">
                <a:solidFill>
                  <a:srgbClr val="2B2C30"/>
                </a:solidFill>
                <a:latin typeface="Public Sans Bold"/>
              </a:rPr>
              <a:t>calculate the p-value</a:t>
            </a:r>
            <a:r>
              <a:rPr lang="en-US" sz="2900" spc="14">
                <a:solidFill>
                  <a:srgbClr val="2B2C30"/>
                </a:solidFill>
                <a:latin typeface="Public Sans"/>
              </a:rPr>
              <a:t> and compare it with the </a:t>
            </a:r>
            <a:r>
              <a:rPr lang="en-US" sz="2900" spc="14">
                <a:solidFill>
                  <a:srgbClr val="2B2C30"/>
                </a:solidFill>
                <a:latin typeface="Public Sans Bold"/>
              </a:rPr>
              <a:t>significance level (0.05)</a:t>
            </a:r>
            <a:r>
              <a:rPr lang="en-US" sz="2900" spc="14">
                <a:solidFill>
                  <a:srgbClr val="2B2C30"/>
                </a:solidFill>
                <a:latin typeface="Public Sans"/>
              </a:rPr>
              <a:t>. </a:t>
            </a:r>
          </a:p>
          <a:p>
            <a:pPr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6665" y="1278867"/>
            <a:ext cx="13953860" cy="8649215"/>
          </a:xfrm>
          <a:custGeom>
            <a:avLst/>
            <a:gdLst/>
            <a:ahLst/>
            <a:cxnLst/>
            <a:rect r="r" b="b" t="t" l="l"/>
            <a:pathLst>
              <a:path h="8649215" w="13953860">
                <a:moveTo>
                  <a:pt x="0" y="0"/>
                </a:moveTo>
                <a:lnTo>
                  <a:pt x="13953859" y="0"/>
                </a:lnTo>
                <a:lnTo>
                  <a:pt x="13953859" y="8649215"/>
                </a:lnTo>
                <a:lnTo>
                  <a:pt x="0" y="8649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65500" y="8905295"/>
            <a:ext cx="6981636" cy="1022787"/>
          </a:xfrm>
          <a:custGeom>
            <a:avLst/>
            <a:gdLst/>
            <a:ahLst/>
            <a:cxnLst/>
            <a:rect r="r" b="b" t="t" l="l"/>
            <a:pathLst>
              <a:path h="1022787" w="6981636">
                <a:moveTo>
                  <a:pt x="0" y="0"/>
                </a:moveTo>
                <a:lnTo>
                  <a:pt x="6981636" y="0"/>
                </a:lnTo>
                <a:lnTo>
                  <a:pt x="6981636" y="1022787"/>
                </a:lnTo>
                <a:lnTo>
                  <a:pt x="0" y="10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7120" y="264375"/>
            <a:ext cx="16786934" cy="116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9439" spc="47">
                <a:solidFill>
                  <a:srgbClr val="2B2C30"/>
                </a:solidFill>
                <a:latin typeface="Playfair Display Bold"/>
              </a:rPr>
              <a:t>RANDOMIZED TEST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18127" y="8465173"/>
            <a:ext cx="749902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 Bold"/>
              </a:rPr>
              <a:t>output: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6131" y="3031535"/>
            <a:ext cx="7499022" cy="289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The depreciation of the Turkish lira leads to an increase in tourism in Turkey.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9672846" y="3148693"/>
            <a:ext cx="7499022" cy="173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The increase in the tourism in Turkey is not correlated with the depreciation of the Turkish lira.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6131" y="2146370"/>
            <a:ext cx="7499022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9"/>
              </a:lnSpc>
            </a:pPr>
            <a:r>
              <a:rPr lang="en-US" sz="3299">
                <a:solidFill>
                  <a:srgbClr val="2B2C30"/>
                </a:solidFill>
                <a:latin typeface="Public Sans Bold"/>
              </a:rPr>
              <a:t>NULL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60278" y="2146370"/>
            <a:ext cx="7499022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9"/>
              </a:lnSpc>
            </a:pPr>
            <a:r>
              <a:rPr lang="en-US" sz="3299">
                <a:solidFill>
                  <a:srgbClr val="2B2C30"/>
                </a:solidFill>
                <a:latin typeface="Public Sans Bold"/>
              </a:rPr>
              <a:t>ALTERNATIVE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116136" y="1526715"/>
            <a:ext cx="16055728" cy="16572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643948" y="360708"/>
            <a:ext cx="10502478" cy="84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31"/>
              </a:lnSpc>
            </a:pPr>
            <a:r>
              <a:rPr lang="en-US" sz="5937" spc="29">
                <a:solidFill>
                  <a:srgbClr val="2B2C30"/>
                </a:solidFill>
                <a:latin typeface="Playfair Display Bold"/>
              </a:rPr>
              <a:t>HYPOTHESIS TESTING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00212" y="8869952"/>
            <a:ext cx="13887576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Since p-value &gt; significance level, </a:t>
            </a:r>
            <a:r>
              <a:rPr lang="en-US" sz="3300">
                <a:solidFill>
                  <a:srgbClr val="2B2C30"/>
                </a:solidFill>
                <a:latin typeface="Public Sans Bold"/>
              </a:rPr>
              <a:t>We fail to reject Null Hypothesis!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09916" y="6545852"/>
            <a:ext cx="7499022" cy="347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 Bold"/>
              </a:rPr>
              <a:t>p-value:</a:t>
            </a:r>
            <a:r>
              <a:rPr lang="en-US" sz="3300">
                <a:solidFill>
                  <a:srgbClr val="2B2C30"/>
                </a:solidFill>
                <a:latin typeface="Public Sans"/>
              </a:rPr>
              <a:t> 0.07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2B2C30"/>
                </a:solidFill>
                <a:latin typeface="Public Sans Bold"/>
              </a:rPr>
              <a:t>significance level:</a:t>
            </a:r>
            <a:r>
              <a:rPr lang="en-US" sz="3300">
                <a:solidFill>
                  <a:srgbClr val="2B2C30"/>
                </a:solidFill>
                <a:latin typeface="Public Sans"/>
              </a:rPr>
              <a:t> 0.05 </a:t>
            </a: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</a:p>
          <a:p>
            <a:pPr>
              <a:lnSpc>
                <a:spcPts val="462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3749399">
            <a:off x="6057662" y="5649053"/>
            <a:ext cx="1029843" cy="1463601"/>
          </a:xfrm>
          <a:custGeom>
            <a:avLst/>
            <a:gdLst/>
            <a:ahLst/>
            <a:cxnLst/>
            <a:rect r="r" b="b" t="t" l="l"/>
            <a:pathLst>
              <a:path h="1463601" w="1029843">
                <a:moveTo>
                  <a:pt x="0" y="0"/>
                </a:moveTo>
                <a:lnTo>
                  <a:pt x="1029843" y="0"/>
                </a:lnTo>
                <a:lnTo>
                  <a:pt x="1029843" y="1463601"/>
                </a:lnTo>
                <a:lnTo>
                  <a:pt x="0" y="1463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32583" y="5586133"/>
            <a:ext cx="1108598" cy="1379477"/>
          </a:xfrm>
          <a:custGeom>
            <a:avLst/>
            <a:gdLst/>
            <a:ahLst/>
            <a:cxnLst/>
            <a:rect r="r" b="b" t="t" l="l"/>
            <a:pathLst>
              <a:path h="1379477" w="1108598">
                <a:moveTo>
                  <a:pt x="0" y="0"/>
                </a:moveTo>
                <a:lnTo>
                  <a:pt x="1108598" y="0"/>
                </a:lnTo>
                <a:lnTo>
                  <a:pt x="1108598" y="1379477"/>
                </a:lnTo>
                <a:lnTo>
                  <a:pt x="0" y="1379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9188" y="6084212"/>
            <a:ext cx="4375310" cy="3174088"/>
          </a:xfrm>
          <a:custGeom>
            <a:avLst/>
            <a:gdLst/>
            <a:ahLst/>
            <a:cxnLst/>
            <a:rect r="r" b="b" t="t" l="l"/>
            <a:pathLst>
              <a:path h="3174088" w="4375310">
                <a:moveTo>
                  <a:pt x="0" y="0"/>
                </a:moveTo>
                <a:lnTo>
                  <a:pt x="4375310" y="0"/>
                </a:lnTo>
                <a:lnTo>
                  <a:pt x="4375310" y="3174088"/>
                </a:lnTo>
                <a:lnTo>
                  <a:pt x="0" y="3174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70106" y="2110620"/>
            <a:ext cx="4375310" cy="3281482"/>
          </a:xfrm>
          <a:custGeom>
            <a:avLst/>
            <a:gdLst/>
            <a:ahLst/>
            <a:cxnLst/>
            <a:rect r="r" b="b" t="t" l="l"/>
            <a:pathLst>
              <a:path h="3281482" w="4375310">
                <a:moveTo>
                  <a:pt x="0" y="0"/>
                </a:moveTo>
                <a:lnTo>
                  <a:pt x="4375310" y="0"/>
                </a:lnTo>
                <a:lnTo>
                  <a:pt x="4375310" y="3281483"/>
                </a:lnTo>
                <a:lnTo>
                  <a:pt x="0" y="32814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9756" y="2400268"/>
            <a:ext cx="3999092" cy="2901159"/>
          </a:xfrm>
          <a:custGeom>
            <a:avLst/>
            <a:gdLst/>
            <a:ahLst/>
            <a:cxnLst/>
            <a:rect r="r" b="b" t="t" l="l"/>
            <a:pathLst>
              <a:path h="2901159" w="3999092">
                <a:moveTo>
                  <a:pt x="0" y="0"/>
                </a:moveTo>
                <a:lnTo>
                  <a:pt x="3999092" y="0"/>
                </a:lnTo>
                <a:lnTo>
                  <a:pt x="3999092" y="2901159"/>
                </a:lnTo>
                <a:lnTo>
                  <a:pt x="0" y="2901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44738" y="6191603"/>
            <a:ext cx="4442108" cy="3174088"/>
          </a:xfrm>
          <a:custGeom>
            <a:avLst/>
            <a:gdLst/>
            <a:ahLst/>
            <a:cxnLst/>
            <a:rect r="r" b="b" t="t" l="l"/>
            <a:pathLst>
              <a:path h="3174088" w="4442108">
                <a:moveTo>
                  <a:pt x="0" y="0"/>
                </a:moveTo>
                <a:lnTo>
                  <a:pt x="4442108" y="0"/>
                </a:lnTo>
                <a:lnTo>
                  <a:pt x="4442108" y="3174089"/>
                </a:lnTo>
                <a:lnTo>
                  <a:pt x="0" y="3174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3098" y="2263803"/>
            <a:ext cx="4442108" cy="3174088"/>
          </a:xfrm>
          <a:custGeom>
            <a:avLst/>
            <a:gdLst/>
            <a:ahLst/>
            <a:cxnLst/>
            <a:rect r="r" b="b" t="t" l="l"/>
            <a:pathLst>
              <a:path h="3174088" w="4442108">
                <a:moveTo>
                  <a:pt x="0" y="0"/>
                </a:moveTo>
                <a:lnTo>
                  <a:pt x="4442109" y="0"/>
                </a:lnTo>
                <a:lnTo>
                  <a:pt x="4442109" y="3174089"/>
                </a:lnTo>
                <a:lnTo>
                  <a:pt x="0" y="3174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2171" y="6464532"/>
            <a:ext cx="3999092" cy="2901159"/>
          </a:xfrm>
          <a:custGeom>
            <a:avLst/>
            <a:gdLst/>
            <a:ahLst/>
            <a:cxnLst/>
            <a:rect r="r" b="b" t="t" l="l"/>
            <a:pathLst>
              <a:path h="2901159" w="3999092">
                <a:moveTo>
                  <a:pt x="0" y="0"/>
                </a:moveTo>
                <a:lnTo>
                  <a:pt x="3999092" y="0"/>
                </a:lnTo>
                <a:lnTo>
                  <a:pt x="3999092" y="2901160"/>
                </a:lnTo>
                <a:lnTo>
                  <a:pt x="0" y="2901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116136" y="1724123"/>
            <a:ext cx="16055728" cy="16572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772025" y="4749996"/>
            <a:ext cx="2197731" cy="551431"/>
          </a:xfrm>
          <a:custGeom>
            <a:avLst/>
            <a:gdLst/>
            <a:ahLst/>
            <a:cxnLst/>
            <a:rect r="r" b="b" t="t" l="l"/>
            <a:pathLst>
              <a:path h="551431" w="2197731">
                <a:moveTo>
                  <a:pt x="0" y="0"/>
                </a:moveTo>
                <a:lnTo>
                  <a:pt x="2197731" y="0"/>
                </a:lnTo>
                <a:lnTo>
                  <a:pt x="2197731" y="551431"/>
                </a:lnTo>
                <a:lnTo>
                  <a:pt x="0" y="5514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93186" y="2263803"/>
            <a:ext cx="1861479" cy="840843"/>
          </a:xfrm>
          <a:custGeom>
            <a:avLst/>
            <a:gdLst/>
            <a:ahLst/>
            <a:cxnLst/>
            <a:rect r="r" b="b" t="t" l="l"/>
            <a:pathLst>
              <a:path h="840843" w="1861479">
                <a:moveTo>
                  <a:pt x="0" y="0"/>
                </a:moveTo>
                <a:lnTo>
                  <a:pt x="1861479" y="0"/>
                </a:lnTo>
                <a:lnTo>
                  <a:pt x="1861479" y="840843"/>
                </a:lnTo>
                <a:lnTo>
                  <a:pt x="0" y="8408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020852">
            <a:off x="16097589" y="5008225"/>
            <a:ext cx="1799290" cy="2057400"/>
          </a:xfrm>
          <a:custGeom>
            <a:avLst/>
            <a:gdLst/>
            <a:ahLst/>
            <a:cxnLst/>
            <a:rect r="r" b="b" t="t" l="l"/>
            <a:pathLst>
              <a:path h="2057400" w="1799290">
                <a:moveTo>
                  <a:pt x="0" y="0"/>
                </a:moveTo>
                <a:lnTo>
                  <a:pt x="1799290" y="0"/>
                </a:lnTo>
                <a:lnTo>
                  <a:pt x="179929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646062">
            <a:off x="4306474" y="6414239"/>
            <a:ext cx="2116149" cy="729255"/>
          </a:xfrm>
          <a:custGeom>
            <a:avLst/>
            <a:gdLst/>
            <a:ahLst/>
            <a:cxnLst/>
            <a:rect r="r" b="b" t="t" l="l"/>
            <a:pathLst>
              <a:path h="729255" w="2116149">
                <a:moveTo>
                  <a:pt x="0" y="0"/>
                </a:moveTo>
                <a:lnTo>
                  <a:pt x="2116149" y="0"/>
                </a:lnTo>
                <a:lnTo>
                  <a:pt x="2116149" y="729255"/>
                </a:lnTo>
                <a:lnTo>
                  <a:pt x="0" y="7292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9885898" y="8677112"/>
            <a:ext cx="2584207" cy="389980"/>
          </a:xfrm>
          <a:custGeom>
            <a:avLst/>
            <a:gdLst/>
            <a:ahLst/>
            <a:cxnLst/>
            <a:rect r="r" b="b" t="t" l="l"/>
            <a:pathLst>
              <a:path h="389980" w="2584207">
                <a:moveTo>
                  <a:pt x="0" y="0"/>
                </a:moveTo>
                <a:lnTo>
                  <a:pt x="2584208" y="0"/>
                </a:lnTo>
                <a:lnTo>
                  <a:pt x="2584208" y="389980"/>
                </a:lnTo>
                <a:lnTo>
                  <a:pt x="0" y="3899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4062" y="3426559"/>
            <a:ext cx="437531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Public Sans"/>
              </a:rPr>
              <a:t>Topic selection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69756" y="3374170"/>
            <a:ext cx="399909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Public Sans"/>
              </a:rPr>
              <a:t>Data Collection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70106" y="3136046"/>
            <a:ext cx="4375310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Public Sans"/>
              </a:rPr>
              <a:t>Data Cleaning and Visualization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69188" y="7404572"/>
            <a:ext cx="4375310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Public Sans"/>
              </a:rPr>
              <a:t>Tables and Explanations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20047" y="7341707"/>
            <a:ext cx="4380214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Public Sans"/>
              </a:rPr>
              <a:t>Hypothesis Testing 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4607" y="7114292"/>
            <a:ext cx="3999092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Public Sans"/>
              </a:rPr>
              <a:t>Reject/Do not Reject Decision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73696" y="562867"/>
            <a:ext cx="13319849" cy="92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5"/>
              </a:lnSpc>
            </a:pPr>
            <a:r>
              <a:rPr lang="en-US" sz="7490" spc="37">
                <a:solidFill>
                  <a:srgbClr val="2B2C30"/>
                </a:solidFill>
                <a:latin typeface="Playfair Display Bold"/>
              </a:rPr>
              <a:t>SUMMARY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8515" y="-2325"/>
            <a:ext cx="9649485" cy="5145825"/>
          </a:xfrm>
          <a:custGeom>
            <a:avLst/>
            <a:gdLst/>
            <a:ahLst/>
            <a:cxnLst/>
            <a:rect r="r" b="b" t="t" l="l"/>
            <a:pathLst>
              <a:path h="5145825" w="9649485">
                <a:moveTo>
                  <a:pt x="0" y="0"/>
                </a:moveTo>
                <a:lnTo>
                  <a:pt x="9649485" y="0"/>
                </a:lnTo>
                <a:lnTo>
                  <a:pt x="9649485" y="5145825"/>
                </a:lnTo>
                <a:lnTo>
                  <a:pt x="0" y="5145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6" t="0" r="0" b="-278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638515" cy="5143500"/>
          </a:xfrm>
          <a:custGeom>
            <a:avLst/>
            <a:gdLst/>
            <a:ahLst/>
            <a:cxnLst/>
            <a:rect r="r" b="b" t="t" l="l"/>
            <a:pathLst>
              <a:path h="5143500" w="8638515">
                <a:moveTo>
                  <a:pt x="0" y="0"/>
                </a:moveTo>
                <a:lnTo>
                  <a:pt x="8638515" y="0"/>
                </a:lnTo>
                <a:lnTo>
                  <a:pt x="863851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52" r="0" b="-3110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6261" y="5978272"/>
            <a:ext cx="15465721" cy="2897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2B2C30"/>
                </a:solidFill>
                <a:latin typeface="Public Sans"/>
              </a:rPr>
              <a:t>During our project, which involves data collection and interpretation stages, we observed that </a:t>
            </a:r>
            <a:r>
              <a:rPr lang="en-US" sz="3300">
                <a:solidFill>
                  <a:srgbClr val="2B2C30"/>
                </a:solidFill>
                <a:latin typeface="Public Sans Bold Italics"/>
              </a:rPr>
              <a:t>the depreciation of the Turkish lira against other currencies resulted in an increase in the number of tourists and the demand for a way economical experience in Turkey.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05654" y="2371511"/>
            <a:ext cx="16786934" cy="1367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0"/>
              </a:lnSpc>
            </a:pPr>
            <a:r>
              <a:rPr lang="en-US" sz="11000" spc="55">
                <a:solidFill>
                  <a:srgbClr val="2B2C30"/>
                </a:solidFill>
                <a:latin typeface="Playfair Display Bold"/>
              </a:rPr>
              <a:t>CONCLUSION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9176" y="2359534"/>
            <a:ext cx="16786934" cy="332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9439" spc="47">
                <a:solidFill>
                  <a:srgbClr val="2B2C30"/>
                </a:solidFill>
                <a:latin typeface="Playfair Display"/>
              </a:rPr>
              <a:t>THANK YOU FOR</a:t>
            </a:r>
          </a:p>
          <a:p>
            <a:pPr algn="ctr">
              <a:lnSpc>
                <a:spcPts val="8590"/>
              </a:lnSpc>
            </a:pPr>
            <a:r>
              <a:rPr lang="en-US" sz="9439" spc="47">
                <a:solidFill>
                  <a:srgbClr val="2B2C30"/>
                </a:solidFill>
                <a:latin typeface="Playfair Display"/>
              </a:rPr>
              <a:t>JOINING THIS PRESENTATION!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9144000" y="6121652"/>
            <a:ext cx="0" cy="6932561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9144000" y="-5575763"/>
            <a:ext cx="0" cy="6932561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7288" y="627184"/>
            <a:ext cx="16786934" cy="224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9439" spc="47">
                <a:solidFill>
                  <a:srgbClr val="2B2C30"/>
                </a:solidFill>
                <a:latin typeface="Playfair Display"/>
              </a:rPr>
              <a:t>REFERANCES</a:t>
            </a:r>
          </a:p>
          <a:p>
            <a:pPr algn="ctr">
              <a:lnSpc>
                <a:spcPts val="8590"/>
              </a:lnSpc>
            </a:pPr>
          </a:p>
        </p:txBody>
      </p:sp>
      <p:sp>
        <p:nvSpPr>
          <p:cNvPr name="AutoShape 3" id="3"/>
          <p:cNvSpPr/>
          <p:nvPr/>
        </p:nvSpPr>
        <p:spPr>
          <a:xfrm flipV="true">
            <a:off x="9144000" y="6121652"/>
            <a:ext cx="0" cy="6932561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9144000" y="-5575763"/>
            <a:ext cx="0" cy="6932561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70549" y="2319306"/>
            <a:ext cx="16401320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Tourism Income, Expenditure and Average Number of Nights, 2012 - 2023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Tourism Income of Turkish Citizens Resident Abroad and Average Expenditure Per Capita, 2012 - 2023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Tourism Income and Average Number of Nights of Turkish Citizens Resident Abroad, 2012 - 2023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Tourism Income of Turkish Citizens Resident Abroad and Average Expenditure Per Capita, 2012 - 2023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Tourism income, number of visitors and average expenditure per capita by months, 2012 - 2023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 TURİZM GELİRLERİNİN İHRACAT GELİRLERİ VE TURİZM GİDERLERİNİN İTHALAT GİDERLERİ ORANI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2018-2020 YILLARINDA ÜLKEMİZE GELEN YABANCI ZİYARETÇİLERİN MİLLİYETLERİNE GÖRE KARŞILAŞTIRILMASI (OCAK - EKİM)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OCAK AYINDA GELEN DIŞ HAT YOLCULARININ MİLLİYETLERİNE GÖRE DAĞILIMI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A Geographic view on the Touristic Accommodation Type and Distribution in Turkey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TURİZM GELİRİ, GİDERİ ve ORTALAMA HARCAMANIN YILLARA GÖRE DAĞILIMI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exchange-rates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TUFE-bazlı-reel-efektif-döviz-kuru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ÜLKEMİZE GELEN YABANCI ZİYARETÇİLERİN MİLLİYETLERİNE GÖRE DAĞILIMI (2006 - 2021)</a:t>
            </a:r>
          </a:p>
          <a:p>
            <a:pPr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03568" y="1562417"/>
            <a:ext cx="16055728" cy="16572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63672" y="3846264"/>
            <a:ext cx="17360657" cy="6880642"/>
          </a:xfrm>
          <a:custGeom>
            <a:avLst/>
            <a:gdLst/>
            <a:ahLst/>
            <a:cxnLst/>
            <a:rect r="r" b="b" t="t" l="l"/>
            <a:pathLst>
              <a:path h="6880642" w="17360657">
                <a:moveTo>
                  <a:pt x="0" y="0"/>
                </a:moveTo>
                <a:lnTo>
                  <a:pt x="17360656" y="0"/>
                </a:lnTo>
                <a:lnTo>
                  <a:pt x="17360656" y="6880642"/>
                </a:lnTo>
                <a:lnTo>
                  <a:pt x="0" y="688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9" t="-33621" r="-2651" b="-215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3672" y="680720"/>
            <a:ext cx="17135766" cy="82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6"/>
              </a:lnSpc>
            </a:pPr>
            <a:r>
              <a:rPr lang="en-US" sz="6600" spc="33">
                <a:solidFill>
                  <a:srgbClr val="2B2C30"/>
                </a:solidFill>
                <a:latin typeface="Playfair Display Bold"/>
              </a:rPr>
              <a:t>TOURISM IN TÜRKIYE &amp; TURKISH LIRA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474" y="1946979"/>
            <a:ext cx="18171915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2B2C30"/>
                </a:solidFill>
                <a:latin typeface="Public Sans"/>
              </a:rPr>
              <a:t> A </a:t>
            </a:r>
            <a:r>
              <a:rPr lang="en-US" sz="3599">
                <a:solidFill>
                  <a:srgbClr val="2B2C30"/>
                </a:solidFill>
                <a:latin typeface="Public Sans Bold"/>
              </a:rPr>
              <a:t>decline</a:t>
            </a:r>
            <a:r>
              <a:rPr lang="en-US" sz="3599">
                <a:solidFill>
                  <a:srgbClr val="2B2C30"/>
                </a:solidFill>
                <a:latin typeface="Public Sans"/>
              </a:rPr>
              <a:t> in the value of the currency may lead to an </a:t>
            </a:r>
            <a:r>
              <a:rPr lang="en-US" sz="3599">
                <a:solidFill>
                  <a:srgbClr val="2B2C30"/>
                </a:solidFill>
                <a:latin typeface="Public Sans Bold"/>
              </a:rPr>
              <a:t>increase in tourism</a:t>
            </a:r>
            <a:r>
              <a:rPr lang="en-US" sz="3599">
                <a:solidFill>
                  <a:srgbClr val="2B2C30"/>
                </a:solidFill>
                <a:latin typeface="Public Sans"/>
              </a:rPr>
              <a:t>, as it becomes </a:t>
            </a:r>
            <a:r>
              <a:rPr lang="en-US" sz="3599">
                <a:solidFill>
                  <a:srgbClr val="2B2C30"/>
                </a:solidFill>
                <a:latin typeface="Public Sans Italics"/>
              </a:rPr>
              <a:t>more affordable for foreign visitors</a:t>
            </a:r>
            <a:r>
              <a:rPr lang="en-US" sz="3599">
                <a:solidFill>
                  <a:srgbClr val="2B2C30"/>
                </a:solidFill>
                <a:latin typeface="Public Sans"/>
              </a:rPr>
              <a:t> to travel and spend in the country.</a:t>
            </a:r>
          </a:p>
          <a:p>
            <a:pPr algn="ctr">
              <a:lnSpc>
                <a:spcPts val="503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03568" y="1433628"/>
            <a:ext cx="16055728" cy="16572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33446" y="2996396"/>
            <a:ext cx="10637639" cy="6787345"/>
          </a:xfrm>
          <a:custGeom>
            <a:avLst/>
            <a:gdLst/>
            <a:ahLst/>
            <a:cxnLst/>
            <a:rect r="r" b="b" t="t" l="l"/>
            <a:pathLst>
              <a:path h="6787345" w="10637639">
                <a:moveTo>
                  <a:pt x="0" y="0"/>
                </a:moveTo>
                <a:lnTo>
                  <a:pt x="10637639" y="0"/>
                </a:lnTo>
                <a:lnTo>
                  <a:pt x="10637639" y="6787344"/>
                </a:lnTo>
                <a:lnTo>
                  <a:pt x="0" y="6787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21" t="0" r="-642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63434" y="1544785"/>
            <a:ext cx="13761132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2B2C30"/>
                </a:solidFill>
                <a:latin typeface="Public Sans"/>
              </a:rPr>
              <a:t>The depreciation of the Turkish lira leads to an increase in tourism in Turkey.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29072" y="266700"/>
            <a:ext cx="13804718" cy="116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9439" spc="47">
                <a:solidFill>
                  <a:srgbClr val="2B2C30"/>
                </a:solidFill>
                <a:latin typeface="Playfair Display Bold"/>
              </a:rPr>
              <a:t>OUR HYPOTHESIS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71085" y="4134530"/>
            <a:ext cx="6698922" cy="413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13809" indent="-406905" lvl="1">
              <a:lnSpc>
                <a:spcPts val="5540"/>
              </a:lnSpc>
              <a:buFont typeface="Arial"/>
              <a:buChar char="•"/>
            </a:pPr>
            <a:r>
              <a:rPr lang="en-US" sz="3769">
                <a:solidFill>
                  <a:srgbClr val="2B2C30"/>
                </a:solidFill>
                <a:latin typeface="Public Sans"/>
              </a:rPr>
              <a:t>foreign tourists &amp; cost-effective to visit the country </a:t>
            </a:r>
          </a:p>
          <a:p>
            <a:pPr algn="ctr" marL="813809" indent="-406905" lvl="1">
              <a:lnSpc>
                <a:spcPts val="5427"/>
              </a:lnSpc>
              <a:buFont typeface="Arial"/>
              <a:buChar char="•"/>
            </a:pPr>
            <a:r>
              <a:rPr lang="en-US" sz="3769">
                <a:solidFill>
                  <a:srgbClr val="2B2C30"/>
                </a:solidFill>
                <a:latin typeface="Public Sans"/>
              </a:rPr>
              <a:t>prices of goods, services, accommodations, and attractions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0976" y="2213441"/>
            <a:ext cx="1142587" cy="1402729"/>
          </a:xfrm>
          <a:custGeom>
            <a:avLst/>
            <a:gdLst/>
            <a:ahLst/>
            <a:cxnLst/>
            <a:rect r="r" b="b" t="t" l="l"/>
            <a:pathLst>
              <a:path h="1402729" w="1142587">
                <a:moveTo>
                  <a:pt x="0" y="0"/>
                </a:moveTo>
                <a:lnTo>
                  <a:pt x="1142587" y="0"/>
                </a:lnTo>
                <a:lnTo>
                  <a:pt x="1142587" y="1402729"/>
                </a:lnTo>
                <a:lnTo>
                  <a:pt x="0" y="1402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16136" y="2228627"/>
            <a:ext cx="16055728" cy="16572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28826" y="3512672"/>
            <a:ext cx="15643043" cy="3261656"/>
          </a:xfrm>
          <a:custGeom>
            <a:avLst/>
            <a:gdLst/>
            <a:ahLst/>
            <a:cxnLst/>
            <a:rect r="r" b="b" t="t" l="l"/>
            <a:pathLst>
              <a:path h="3261656" w="15643043">
                <a:moveTo>
                  <a:pt x="0" y="0"/>
                </a:moveTo>
                <a:lnTo>
                  <a:pt x="15643043" y="0"/>
                </a:lnTo>
                <a:lnTo>
                  <a:pt x="15643043" y="3261656"/>
                </a:lnTo>
                <a:lnTo>
                  <a:pt x="0" y="326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56" r="0" b="-24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5414" y="1356454"/>
            <a:ext cx="16989867" cy="86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6999" spc="34">
                <a:solidFill>
                  <a:srgbClr val="2B2C30"/>
                </a:solidFill>
                <a:latin typeface="Playfair Display"/>
              </a:rPr>
              <a:t>AN APPROACH FROM WITHIN: PEGASUS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03568" y="1389014"/>
            <a:ext cx="16055728" cy="16572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896533" y="1739278"/>
            <a:ext cx="8494933" cy="8259586"/>
          </a:xfrm>
          <a:custGeom>
            <a:avLst/>
            <a:gdLst/>
            <a:ahLst/>
            <a:cxnLst/>
            <a:rect r="r" b="b" t="t" l="l"/>
            <a:pathLst>
              <a:path h="8259586" w="8494933">
                <a:moveTo>
                  <a:pt x="0" y="0"/>
                </a:moveTo>
                <a:lnTo>
                  <a:pt x="8494934" y="0"/>
                </a:lnTo>
                <a:lnTo>
                  <a:pt x="8494934" y="8259585"/>
                </a:lnTo>
                <a:lnTo>
                  <a:pt x="0" y="8259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9067" y="516842"/>
            <a:ext cx="16989867" cy="86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9"/>
              </a:lnSpc>
            </a:pPr>
            <a:r>
              <a:rPr lang="en-US" sz="6999" spc="34">
                <a:solidFill>
                  <a:srgbClr val="2B2C30"/>
                </a:solidFill>
                <a:latin typeface="Playfair Display"/>
              </a:rPr>
              <a:t>AN APPROACH FROM WITHIN: PEGASUS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16136" y="2059846"/>
            <a:ext cx="16055728" cy="16572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109387" y="2055084"/>
            <a:ext cx="8646878" cy="2122340"/>
          </a:xfrm>
          <a:custGeom>
            <a:avLst/>
            <a:gdLst/>
            <a:ahLst/>
            <a:cxnLst/>
            <a:rect r="r" b="b" t="t" l="l"/>
            <a:pathLst>
              <a:path h="2122340" w="8646878">
                <a:moveTo>
                  <a:pt x="0" y="0"/>
                </a:moveTo>
                <a:lnTo>
                  <a:pt x="8646878" y="0"/>
                </a:lnTo>
                <a:lnTo>
                  <a:pt x="8646878" y="2122340"/>
                </a:lnTo>
                <a:lnTo>
                  <a:pt x="0" y="2122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102" y="3477718"/>
            <a:ext cx="3143548" cy="3150876"/>
          </a:xfrm>
          <a:custGeom>
            <a:avLst/>
            <a:gdLst/>
            <a:ahLst/>
            <a:cxnLst/>
            <a:rect r="r" b="b" t="t" l="l"/>
            <a:pathLst>
              <a:path h="3150876" w="3143548">
                <a:moveTo>
                  <a:pt x="0" y="0"/>
                </a:moveTo>
                <a:lnTo>
                  <a:pt x="3143548" y="0"/>
                </a:lnTo>
                <a:lnTo>
                  <a:pt x="3143548" y="3150876"/>
                </a:lnTo>
                <a:lnTo>
                  <a:pt x="0" y="3150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60247" y="6522268"/>
            <a:ext cx="3508812" cy="3592640"/>
          </a:xfrm>
          <a:custGeom>
            <a:avLst/>
            <a:gdLst/>
            <a:ahLst/>
            <a:cxnLst/>
            <a:rect r="r" b="b" t="t" l="l"/>
            <a:pathLst>
              <a:path h="3592640" w="3508812">
                <a:moveTo>
                  <a:pt x="0" y="0"/>
                </a:moveTo>
                <a:lnTo>
                  <a:pt x="3508812" y="0"/>
                </a:lnTo>
                <a:lnTo>
                  <a:pt x="3508812" y="3592639"/>
                </a:lnTo>
                <a:lnTo>
                  <a:pt x="0" y="3592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03875" y="3187809"/>
            <a:ext cx="3440785" cy="3440785"/>
          </a:xfrm>
          <a:custGeom>
            <a:avLst/>
            <a:gdLst/>
            <a:ahLst/>
            <a:cxnLst/>
            <a:rect r="r" b="b" t="t" l="l"/>
            <a:pathLst>
              <a:path h="3440785" w="3440785">
                <a:moveTo>
                  <a:pt x="0" y="0"/>
                </a:moveTo>
                <a:lnTo>
                  <a:pt x="3440785" y="0"/>
                </a:lnTo>
                <a:lnTo>
                  <a:pt x="3440785" y="3440785"/>
                </a:lnTo>
                <a:lnTo>
                  <a:pt x="0" y="3440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3340" y="6942919"/>
            <a:ext cx="4713791" cy="3171989"/>
          </a:xfrm>
          <a:custGeom>
            <a:avLst/>
            <a:gdLst/>
            <a:ahLst/>
            <a:cxnLst/>
            <a:rect r="r" b="b" t="t" l="l"/>
            <a:pathLst>
              <a:path h="3171989" w="4713791">
                <a:moveTo>
                  <a:pt x="0" y="0"/>
                </a:moveTo>
                <a:lnTo>
                  <a:pt x="4713791" y="0"/>
                </a:lnTo>
                <a:lnTo>
                  <a:pt x="4713791" y="3171988"/>
                </a:lnTo>
                <a:lnTo>
                  <a:pt x="0" y="3171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16131" y="4344498"/>
            <a:ext cx="16401320" cy="259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Turkish Statistical Institute (TUİK) 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Central Bank of the Republic of Turkey 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Ministry of Culture and Tourism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Association of Turkish Travel Agencies (TÜRSAB)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Ministry of Treasury and Finance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18763" y="580967"/>
            <a:ext cx="12050474" cy="116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9439" spc="47">
                <a:solidFill>
                  <a:srgbClr val="2B2C30"/>
                </a:solidFill>
                <a:latin typeface="Playfair Display Bold"/>
              </a:rPr>
              <a:t>DATASET SOURCES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0549" y="2319306"/>
            <a:ext cx="16401320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Tourism Income, Expenditure and Average Number of Nights, 2012 - 2023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Tourism Income of Turkish Citizens Resident Abroad and Average Expenditure Per Capita, 2012 - 2023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Tourism Income and Average Number of Nights of Turkish Citizens Resident Abroad, 2012 - 2023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Tourism Income of Turkish Citizens Resident Abroad and Average Expenditure Per Capita, 2012 - 2023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Tourism income, number of visitors and average expenditure per capita by months, 2012 - 2023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 TURİZM GELİRLERİNİN İHRACAT GELİRLERİ VE TURİZM GİDERLERİNİN İTHALAT GİDERLERİ ORANI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2018-2020 YILLARINDA ÜLKEMİZE GELEN YABANCI ZİYARETÇİLERİN MİLLİYETLERİNE GÖRE KARŞILAŞTIRILMASI (OCAK - EKİM)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OCAK AYINDA GELEN DIŞ HAT YOLCULARININ MİLLİYETLERİNE GÖRE DAĞILIMI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A Geographic view on the Touristic Accommodation Type and Distribution in Turkey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TURİZM GELİRİ, GİDERİ ve ORTALAMA HARCAMANIN YILLARA GÖRE DAĞILIMI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exchange-rates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TUFE-bazlı-reel-efektif-döviz-kuru</a:t>
            </a:r>
          </a:p>
          <a:p>
            <a:pPr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B2C30"/>
                </a:solidFill>
                <a:latin typeface="Public Sans"/>
              </a:rPr>
              <a:t>ÜLKEMİZE GELEN YABANCI ZİYARETÇİLERİN MİLLİYETLERİNE GÖRE DAĞILIMI (2006 - 2021)</a:t>
            </a:r>
          </a:p>
          <a:p>
            <a:pPr>
              <a:lnSpc>
                <a:spcPts val="30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118763" y="580967"/>
            <a:ext cx="12050474" cy="116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9439" spc="47">
                <a:solidFill>
                  <a:srgbClr val="2B2C30"/>
                </a:solidFill>
                <a:latin typeface="Playfair Display Bold"/>
              </a:rPr>
              <a:t>DATASETS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116136" y="2059846"/>
            <a:ext cx="16055728" cy="16572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7960" y="1390766"/>
            <a:ext cx="17640040" cy="832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Data processing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Excel processing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Data transformation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Data visualization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Graph customization (ax.set_xlabel, ax.set_ylabel, ax.set_title, etc.)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Data labels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Bar chart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Twin axes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Line graph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Axis labeling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X-axis label rotation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Title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Graph display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Data extraction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Data conversion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Line plot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Appearance customization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X-axis limits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Layout adjustment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Data manipulation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Data sorting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Filtering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Pie chart creation &amp; plotting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Label customization</a:t>
            </a:r>
          </a:p>
          <a:p>
            <a:pPr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</a:rPr>
              <a:t>Data filtering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563975" y="7812018"/>
            <a:ext cx="7290569" cy="1902962"/>
          </a:xfrm>
          <a:custGeom>
            <a:avLst/>
            <a:gdLst/>
            <a:ahLst/>
            <a:cxnLst/>
            <a:rect r="r" b="b" t="t" l="l"/>
            <a:pathLst>
              <a:path h="1902962" w="7290569">
                <a:moveTo>
                  <a:pt x="0" y="0"/>
                </a:moveTo>
                <a:lnTo>
                  <a:pt x="7290569" y="0"/>
                </a:lnTo>
                <a:lnTo>
                  <a:pt x="7290569" y="1902962"/>
                </a:lnTo>
                <a:lnTo>
                  <a:pt x="0" y="1902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7120" y="264375"/>
            <a:ext cx="16786934" cy="116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9439" spc="47">
                <a:solidFill>
                  <a:srgbClr val="2B2C30"/>
                </a:solidFill>
                <a:latin typeface="Playfair Display Bold"/>
              </a:rPr>
              <a:t>TECHNIQUES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5622814"/>
            <a:ext cx="8710544" cy="87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B2C30"/>
                </a:solidFill>
                <a:latin typeface="Public Sans"/>
              </a:rPr>
              <a:t>Drop the columns or rows that including missing values </a:t>
            </a:r>
          </a:p>
          <a:p>
            <a:pPr marL="1079509" indent="-359836" lvl="2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2B2C30"/>
                </a:solidFill>
                <a:latin typeface="Public Sans"/>
              </a:rPr>
              <a:t>to ensure data quality and integrity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2860" y="5081703"/>
            <a:ext cx="16786934" cy="49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999" spc="19">
                <a:solidFill>
                  <a:srgbClr val="2B2C30"/>
                </a:solidFill>
                <a:latin typeface="Playfair Display Bold"/>
              </a:rPr>
              <a:t>DATA CLEANING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DAFlEoS4sd0</dc:identifier>
  <dcterms:modified xsi:type="dcterms:W3CDTF">2011-08-01T06:04:30Z</dcterms:modified>
  <cp:revision>1</cp:revision>
  <dc:title>"NOLCAKTIKİ "</dc:title>
</cp:coreProperties>
</file>